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4" r:id="rId1"/>
  </p:sldMasterIdLst>
  <p:notesMasterIdLst>
    <p:notesMasterId r:id="rId33"/>
  </p:notesMasterIdLst>
  <p:sldIdLst>
    <p:sldId id="273" r:id="rId2"/>
    <p:sldId id="268" r:id="rId3"/>
    <p:sldId id="269" r:id="rId4"/>
    <p:sldId id="267" r:id="rId5"/>
    <p:sldId id="270" r:id="rId6"/>
    <p:sldId id="266" r:id="rId7"/>
    <p:sldId id="274" r:id="rId8"/>
    <p:sldId id="290" r:id="rId9"/>
    <p:sldId id="291" r:id="rId10"/>
    <p:sldId id="29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1" r:id="rId26"/>
    <p:sldId id="271" r:id="rId27"/>
    <p:sldId id="264" r:id="rId28"/>
    <p:sldId id="272" r:id="rId29"/>
    <p:sldId id="292" r:id="rId30"/>
    <p:sldId id="293" r:id="rId31"/>
    <p:sldId id="29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15363" y="619"/>
          <a:ext cx="8775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415363" y="619"/>
        <a:ext cx="877500" cy="408802"/>
      </dsp:txXfrm>
    </dsp:sp>
    <dsp:sp modelId="{38778E45-4043-480B-8396-486A342B2C32}">
      <dsp:nvSpPr>
        <dsp:cNvPr id="0" name=""/>
        <dsp:cNvSpPr/>
      </dsp:nvSpPr>
      <dsp:spPr>
        <a:xfrm>
          <a:off x="494113" y="429861"/>
          <a:ext cx="720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494113" y="429861"/>
        <a:ext cx="720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47377" y="656"/>
          <a:ext cx="1845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47377" y="656"/>
        <a:ext cx="1845000" cy="287030"/>
      </dsp:txXfrm>
    </dsp:sp>
    <dsp:sp modelId="{909366D7-812F-439F-AF80-B3B98B0A6628}">
      <dsp:nvSpPr>
        <dsp:cNvPr id="0" name=""/>
        <dsp:cNvSpPr/>
      </dsp:nvSpPr>
      <dsp:spPr>
        <a:xfrm>
          <a:off x="429877" y="302037"/>
          <a:ext cx="10800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29877" y="302037"/>
        <a:ext cx="10800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28627" y="1206182"/>
          <a:ext cx="12825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28627" y="1206182"/>
        <a:ext cx="1282500" cy="287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C2942-7612-4449-8EDF-C72AF5145B50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AA58F-6E0A-4091-9E6B-3FF929A5CB4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892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957A-28ED-4564-B596-BA8A4FF6B8FE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A0149-C9AC-4CA4-985F-4DBE67ED4DB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FC47-7360-4BA8-8822-14EF1ED17328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F933-CDFB-4272-9A3C-ABA1865F4583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E3BD-09E5-44BD-9E2A-F6D74FEA526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EA8A-7EF0-4288-9CB8-92B6515CC3DF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5BF8-1BE2-48C1-82FF-BE6F11008824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8CD10-FBE3-41CC-A47A-2D28D65C7B52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1A7A-D331-4745-BBBE-7338ED061D44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8BC71-44DA-4798-8E2F-5E9F7F754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575389"/>
            <a:ext cx="1255002" cy="9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97EC-8CCA-4B54-B971-F4E568F8A585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Test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E6EE-5B80-4906-9FC0-5C68C122FCDC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4A69-FE9D-41FE-B8E0-D8BF733307A6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9172-660D-4001-90ED-5531C0910D5E}" type="datetime1">
              <a:rPr lang="en-CA" smtClean="0"/>
              <a:t>2018-12-05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35FA-2BA0-40BA-B84D-C4BDA4C23F2C}" type="datetime1">
              <a:rPr lang="en-CA" smtClean="0"/>
              <a:t>2018-12-05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7E02-37A9-4739-9C22-F74DCE04F2D4}" type="datetime1">
              <a:rPr lang="en-CA" smtClean="0"/>
              <a:t>2018-12-05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6C45A-34D5-4342-9305-15B61504A0C9}" type="datetime1">
              <a:rPr lang="en-CA" smtClean="0"/>
              <a:t>2018-12-05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Test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754B-72FF-4374-9E40-529DDB56E22C}" type="datetime1">
              <a:rPr lang="en-CA" smtClean="0"/>
              <a:t>2018-12-05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01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APP 2</a:t>
            </a:r>
          </a:p>
          <a:p>
            <a:pPr lvl="1"/>
            <a:r>
              <a:rPr lang="fr-CA" dirty="0"/>
              <a:t>Caractérisation des composantes</a:t>
            </a:r>
          </a:p>
          <a:p>
            <a:pPr lvl="1"/>
            <a:r>
              <a:rPr lang="fr-CA" dirty="0"/>
              <a:t>Choix des composantes</a:t>
            </a:r>
          </a:p>
          <a:p>
            <a:pPr lvl="1"/>
            <a:r>
              <a:rPr lang="fr-CA" dirty="0"/>
              <a:t>Validation d’une chaîne d’émission/réception</a:t>
            </a:r>
          </a:p>
        </p:txBody>
      </p:sp>
    </p:spTree>
    <p:extLst>
      <p:ext uri="{BB962C8B-B14F-4D97-AF65-F5344CB8AC3E}">
        <p14:creationId xmlns:p14="http://schemas.microsoft.com/office/powerpoint/2010/main" val="34632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Modem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94" y="2369596"/>
            <a:ext cx="8915400" cy="3777622"/>
          </a:xfrm>
        </p:spPr>
        <p:txBody>
          <a:bodyPr/>
          <a:lstStyle/>
          <a:p>
            <a:r>
              <a:rPr lang="fr-CA" dirty="0"/>
              <a:t>Mauvais signal souvent causé par des délais</a:t>
            </a:r>
          </a:p>
          <a:p>
            <a:r>
              <a:rPr lang="fr-CA" dirty="0"/>
              <a:t>Utilisation de la librairie DSP </a:t>
            </a:r>
            <a:r>
              <a:rPr lang="fr-CA" dirty="0" err="1"/>
              <a:t>Builder</a:t>
            </a:r>
            <a:r>
              <a:rPr lang="fr-CA" dirty="0"/>
              <a:t> Standard </a:t>
            </a:r>
            <a:r>
              <a:rPr lang="fr-CA" dirty="0" err="1"/>
              <a:t>Blockset</a:t>
            </a:r>
            <a:r>
              <a:rPr lang="fr-CA" dirty="0"/>
              <a:t> uniquement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Difficultés rencontrées:</a:t>
            </a:r>
          </a:p>
        </p:txBody>
      </p:sp>
    </p:spTree>
    <p:extLst>
      <p:ext uri="{BB962C8B-B14F-4D97-AF65-F5344CB8AC3E}">
        <p14:creationId xmlns:p14="http://schemas.microsoft.com/office/powerpoint/2010/main" val="386992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11" y="1957751"/>
            <a:ext cx="8915400" cy="4940194"/>
          </a:xfrm>
        </p:spPr>
        <p:txBody>
          <a:bodyPr>
            <a:normAutofit/>
          </a:bodyPr>
          <a:lstStyle/>
          <a:p>
            <a:r>
              <a:rPr lang="fr-CA" dirty="0"/>
              <a:t>250kHz est la fréquence de transmission des bits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250kHz ÷ 4-bits = 62,5kHz  soit un pulse par symbole</a:t>
            </a:r>
            <a:br>
              <a:rPr lang="fr-CA" dirty="0"/>
            </a:br>
            <a:r>
              <a:rPr lang="fr-CA" dirty="0"/>
              <a:t>100MHz ÷ 62,5kHz = 1600  donc modulo de 1600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62,5kHz x 32-bits = 2MHz soit un pulse par 32-chips</a:t>
            </a:r>
            <a:br>
              <a:rPr lang="fr-CA" dirty="0"/>
            </a:br>
            <a:r>
              <a:rPr lang="fr-CA" dirty="0"/>
              <a:t>Modulo 50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2MHz ÷ 2 rails = 1MHz par rail, chips divisé en 2 rails</a:t>
            </a:r>
            <a:br>
              <a:rPr lang="fr-CA" dirty="0"/>
            </a:br>
            <a:r>
              <a:rPr lang="fr-CA" dirty="0"/>
              <a:t>Modulo 100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8" y="1693992"/>
            <a:ext cx="1277393" cy="494019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50176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</a:t>
            </a:r>
            <a:r>
              <a:rPr lang="en-CA" sz="2400" dirty="0" err="1"/>
              <a:t>horloges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1441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 (</a:t>
            </a:r>
            <a:r>
              <a:rPr lang="en-CA" sz="2400" dirty="0" err="1"/>
              <a:t>vecteurs</a:t>
            </a:r>
            <a:r>
              <a:rPr lang="en-CA" sz="2400" dirty="0"/>
              <a:t> </a:t>
            </a:r>
            <a:r>
              <a:rPr lang="en-CA" sz="2400" dirty="0" err="1"/>
              <a:t>tournants</a:t>
            </a:r>
            <a:r>
              <a:rPr lang="en-CA" sz="2400" dirty="0"/>
              <a:t>):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7" y="3797963"/>
            <a:ext cx="9328855" cy="26879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5" y="1292926"/>
            <a:ext cx="4049238" cy="25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1 MHz ÷ 2 = 500 kHz, car un demi-sinus vaut maintenant 1-bit</a:t>
                </a:r>
                <a:br>
                  <a:rPr lang="fr-CA" dirty="0"/>
                </a:br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0,782390810576588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0,224270760949381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0,999506560365732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0,998026728428272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0,622787780488113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0,974526872786577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  <a:endParaRPr lang="fr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0,031410759078128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0,062790519529314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  <a:blipFill>
                <a:blip r:embed="rId2"/>
                <a:stretch>
                  <a:fillRect l="-465" t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40015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42" y="2133600"/>
            <a:ext cx="5491342" cy="3778250"/>
          </a:xfr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2436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Forme du transmetteur O-QPSK vu dans l’APP 5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Fréquence des demi-sinus 1MHz ÷ 2 = 500kHz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Ajout d’un délais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CA" b="0" dirty="0"/>
                  <a:t> sur le rail Q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  <a:blipFill rotWithShape="0">
                <a:blip r:embed="rId2"/>
                <a:stretch>
                  <a:fillRect l="-479" t="-96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Liens entre les APPs et la solution:</a:t>
            </a:r>
          </a:p>
        </p:txBody>
      </p:sp>
    </p:spTree>
    <p:extLst>
      <p:ext uri="{BB962C8B-B14F-4D97-AF65-F5344CB8AC3E}">
        <p14:creationId xmlns:p14="http://schemas.microsoft.com/office/powerpoint/2010/main" val="126543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212459"/>
            <a:ext cx="10454824" cy="43504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 txBox="1">
            <a:spLocks/>
          </p:cNvSpPr>
          <p:nvPr/>
        </p:nvSpPr>
        <p:spPr>
          <a:xfrm>
            <a:off x="2644202" y="8219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/>
              <a:t>Modem Numérique</a:t>
            </a:r>
            <a:endParaRPr lang="en-CA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992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9596"/>
            <a:ext cx="8915400" cy="3777622"/>
          </a:xfrm>
        </p:spPr>
        <p:txBody>
          <a:bodyPr>
            <a:normAutofit/>
          </a:bodyPr>
          <a:lstStyle/>
          <a:p>
            <a:r>
              <a:rPr lang="fr-CA" dirty="0"/>
              <a:t>Registre à décalage </a:t>
            </a:r>
            <a:br>
              <a:rPr lang="fr-CA" dirty="0"/>
            </a:br>
            <a:endParaRPr lang="fr-CA" dirty="0"/>
          </a:p>
          <a:p>
            <a:r>
              <a:rPr lang="fr-CA" dirty="0"/>
              <a:t>Multiplication des bits par leur valeur respectives</a:t>
            </a:r>
            <a:br>
              <a:rPr lang="fr-CA" dirty="0"/>
            </a:br>
            <a:endParaRPr lang="fr-CA" dirty="0"/>
          </a:p>
          <a:p>
            <a:r>
              <a:rPr lang="fr-CA" dirty="0"/>
              <a:t>Somme de ces résultats donnant une valeur de symbole</a:t>
            </a:r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7705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98" y="953473"/>
            <a:ext cx="6419037" cy="330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Bit to symbol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3"/>
          <a:stretch/>
        </p:blipFill>
        <p:spPr>
          <a:xfrm>
            <a:off x="1029309" y="4262842"/>
            <a:ext cx="7227723" cy="23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267945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41" y="1136327"/>
            <a:ext cx="5267730" cy="1557537"/>
          </a:xfrm>
        </p:spPr>
        <p:txBody>
          <a:bodyPr>
            <a:normAutofit/>
          </a:bodyPr>
          <a:lstStyle/>
          <a:p>
            <a:r>
              <a:rPr lang="fr-CA" dirty="0"/>
              <a:t>Choix du chip via un multiplexeur et un symbole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Symbol to chip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" y="1174531"/>
            <a:ext cx="6246946" cy="5683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727172"/>
            <a:ext cx="5814951" cy="38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72" y="2367408"/>
            <a:ext cx="6417790" cy="2954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Séparation des bits sur la rail I et la rail Q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÷2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fr-CA" dirty="0"/>
                  <a:t> = 50 délais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  <a:blipFill rotWithShape="0">
                <a:blip r:embed="rId4"/>
                <a:stretch>
                  <a:fillRect l="-810" t="-23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Chip to I/Q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4" y="1783026"/>
            <a:ext cx="5199062" cy="36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I: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" y="1221247"/>
            <a:ext cx="10873902" cy="4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Q: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47" y="1103931"/>
            <a:ext cx="10582221" cy="44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62" y="1452476"/>
            <a:ext cx="8915400" cy="5494914"/>
          </a:xfrm>
        </p:spPr>
        <p:txBody>
          <a:bodyPr>
            <a:normAutofit/>
          </a:bodyPr>
          <a:lstStyle/>
          <a:p>
            <a:r>
              <a:rPr lang="fr-CA" dirty="0"/>
              <a:t>I formé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Q formé</a:t>
            </a:r>
            <a:br>
              <a:rPr lang="fr-CA" dirty="0"/>
            </a:br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I modulé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en-CA" dirty="0"/>
              <a:t>Q </a:t>
            </a:r>
            <a:r>
              <a:rPr lang="en-CA" dirty="0" err="1"/>
              <a:t>modulé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I + Q</a:t>
            </a:r>
            <a:endParaRPr lang="fr-CA" dirty="0"/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66" y="1184306"/>
            <a:ext cx="7564366" cy="52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la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54371"/>
            <a:ext cx="8915400" cy="3777622"/>
          </a:xfrm>
        </p:spPr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52" y="4073772"/>
            <a:ext cx="10306172" cy="1503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1758392"/>
            <a:ext cx="3086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seraient</a:t>
            </a:r>
            <a:r>
              <a:rPr lang="en-CA" dirty="0"/>
              <a:t> </a:t>
            </a:r>
            <a:r>
              <a:rPr lang="en-CA" dirty="0" err="1"/>
              <a:t>probablement</a:t>
            </a:r>
            <a:r>
              <a:rPr lang="en-CA"/>
              <a:t> 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</a:t>
            </a:r>
            <a:r>
              <a:rPr lang="en-CA" dirty="0" err="1"/>
              <a:t>implémentation</a:t>
            </a:r>
            <a:r>
              <a:rPr lang="en-CA" dirty="0"/>
              <a:t>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225404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225404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4677518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3962562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436228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044397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131453"/>
              </p:ext>
            </p:extLst>
          </p:nvPr>
        </p:nvGraphicFramePr>
        <p:xfrm>
          <a:off x="3876816" y="3692767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531219"/>
              </p:ext>
            </p:extLst>
          </p:nvPr>
        </p:nvGraphicFramePr>
        <p:xfrm>
          <a:off x="7177867" y="3436228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557624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844670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505201" y="5337045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165730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4975235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2F5B-1D18-40F9-80C6-E315BC78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Interface </a:t>
            </a:r>
            <a:r>
              <a:rPr lang="en-CA" dirty="0" err="1"/>
              <a:t>graphique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0160-D754-4F4A-9164-9B89960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Interface facile </a:t>
            </a:r>
            <a:r>
              <a:rPr lang="en-CA" dirty="0" err="1"/>
              <a:t>d’utilisation</a:t>
            </a:r>
            <a:endParaRPr lang="en-CA" dirty="0"/>
          </a:p>
          <a:p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temps </a:t>
            </a:r>
            <a:r>
              <a:rPr lang="en-CA" dirty="0" err="1"/>
              <a:t>réel</a:t>
            </a:r>
            <a:r>
              <a:rPr lang="en-CA" dirty="0"/>
              <a:t> et </a:t>
            </a:r>
            <a:r>
              <a:rPr lang="en-CA" dirty="0" err="1"/>
              <a:t>aggrégés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2B410-9F9B-4B70-B4CA-49751C4E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881" y="3320164"/>
            <a:ext cx="3454836" cy="2985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EF653-77F9-4453-AF45-45B9DD20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17" y="2063400"/>
            <a:ext cx="3402814" cy="4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7F9B-C59D-4FE8-A1F1-61858FD2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 et période de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C85-2E60-4FD4-9126-6B9D17FF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9" y="1905000"/>
            <a:ext cx="512371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413414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89646" y="4554932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</a:t>
            </a:r>
          </a:p>
          <a:p>
            <a:pPr lvl="1"/>
            <a:r>
              <a:rPr lang="fr-CA" dirty="0"/>
              <a:t>Choix des composantes</a:t>
            </a:r>
          </a:p>
          <a:p>
            <a:pPr lvl="1"/>
            <a:r>
              <a:rPr lang="fr-CA" dirty="0"/>
              <a:t>Choix du design d’implémentation</a:t>
            </a:r>
          </a:p>
          <a:p>
            <a:pPr lvl="1"/>
            <a:r>
              <a:rPr lang="fr-CA" dirty="0"/>
              <a:t>Validation du système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pPr lvl="1"/>
            <a:r>
              <a:rPr lang="fr-CA" dirty="0"/>
              <a:t>Utilisation de deux étages de multiplexage</a:t>
            </a:r>
          </a:p>
          <a:p>
            <a:pPr lvl="1"/>
            <a:r>
              <a:rPr lang="fr-CA" dirty="0"/>
              <a:t>Compromis avec deux amplis</a:t>
            </a:r>
          </a:p>
          <a:p>
            <a:pPr lvl="1"/>
            <a:r>
              <a:rPr lang="fr-CA" dirty="0"/>
              <a:t>Choix des fréquences porteuses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0A2F-BAE4-4E8F-85B6-C75ADA76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85" y="3057525"/>
            <a:ext cx="9040690" cy="30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Résultat final de la chaîne</a:t>
            </a:r>
          </a:p>
          <a:p>
            <a:pPr lvl="1"/>
            <a:r>
              <a:rPr lang="fr-CA" dirty="0"/>
              <a:t>Fréquence principale utile : 2,425 GHz</a:t>
            </a:r>
          </a:p>
          <a:p>
            <a:pPr lvl="1"/>
            <a:r>
              <a:rPr lang="fr-CA" dirty="0"/>
              <a:t>Fréquence porteuse atténuée d’au moins 6 dB</a:t>
            </a:r>
          </a:p>
          <a:p>
            <a:pPr lvl="1"/>
            <a:r>
              <a:rPr lang="fr-CA" dirty="0"/>
              <a:t>Atténuation des autres fréquences d’au moins 20 dB</a:t>
            </a:r>
          </a:p>
          <a:p>
            <a:pPr lvl="1"/>
            <a:endParaRPr lang="fr-CA" dirty="0"/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2" y="3133827"/>
            <a:ext cx="4324472" cy="35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3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653</TotalTime>
  <Words>635</Words>
  <Application>Microsoft Office PowerPoint</Application>
  <PresentationFormat>Widescreen</PresentationFormat>
  <Paragraphs>163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Roboto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APPs</vt:lpstr>
      <vt:lpstr>Chaîne RF</vt:lpstr>
      <vt:lpstr>Chaîne RF</vt:lpstr>
      <vt:lpstr>Chaîne RF</vt:lpstr>
      <vt:lpstr>Chaîne RF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PowerPoint Presentation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Protocole - Défis</vt:lpstr>
      <vt:lpstr>Protocole - Solutions</vt:lpstr>
      <vt:lpstr>Protocole - Implémentation</vt:lpstr>
      <vt:lpstr>Protocole - APP</vt:lpstr>
      <vt:lpstr>Application</vt:lpstr>
      <vt:lpstr>Interface graphique</vt:lpstr>
      <vt:lpstr>Démonstration et 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Charles Carignan</cp:lastModifiedBy>
  <cp:revision>39</cp:revision>
  <dcterms:created xsi:type="dcterms:W3CDTF">2018-11-29T15:46:01Z</dcterms:created>
  <dcterms:modified xsi:type="dcterms:W3CDTF">2018-12-05T14:28:48Z</dcterms:modified>
</cp:coreProperties>
</file>